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9" r:id="rId11"/>
    <p:sldId id="267" r:id="rId12"/>
    <p:sldId id="268" r:id="rId13"/>
    <p:sldId id="265" r:id="rId14"/>
    <p:sldId id="270" r:id="rId15"/>
    <p:sldId id="266" r:id="rId16"/>
    <p:sldId id="275" r:id="rId17"/>
    <p:sldId id="276" r:id="rId18"/>
    <p:sldId id="282" r:id="rId19"/>
    <p:sldId id="272" r:id="rId20"/>
    <p:sldId id="274" r:id="rId21"/>
    <p:sldId id="273" r:id="rId22"/>
    <p:sldId id="277" r:id="rId23"/>
    <p:sldId id="278" r:id="rId24"/>
    <p:sldId id="284" r:id="rId25"/>
    <p:sldId id="279" r:id="rId26"/>
    <p:sldId id="281" r:id="rId27"/>
    <p:sldId id="280" r:id="rId28"/>
    <p:sldId id="283" r:id="rId29"/>
    <p:sldId id="285" r:id="rId30"/>
    <p:sldId id="288" r:id="rId31"/>
    <p:sldId id="293" r:id="rId32"/>
    <p:sldId id="287" r:id="rId33"/>
    <p:sldId id="290" r:id="rId34"/>
    <p:sldId id="289" r:id="rId35"/>
    <p:sldId id="291" r:id="rId36"/>
    <p:sldId id="294" r:id="rId37"/>
    <p:sldId id="292" r:id="rId3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gif>
</file>

<file path=ppt/media/image12.jpg>
</file>

<file path=ppt/media/image13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61153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72704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7043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0480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8975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10942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00483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58951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96386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05383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66453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02C34-06E2-4C38-A73C-E62054D9D59C}" type="datetimeFigureOut">
              <a:rPr lang="nl-BE" smtClean="0"/>
              <a:t>29/03/2017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440F60-63BB-48C7-9DD5-96BAD84B181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505574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://overpass-turbo.eu/s/nNz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://overpass-turbo.eu/s/nNv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penstreetmap.org/way/26495164" TargetMode="External"/><Relationship Id="rId11" Type="http://schemas.openxmlformats.org/officeDocument/2006/relationships/hyperlink" Target="http://demo.f4map.com/#lat=48.8554158&amp;lon=2.2980522&amp;zoom=17&amp;camera.theta=75.539&amp;camera.phi=-135.39" TargetMode="External"/><Relationship Id="rId5" Type="http://schemas.openxmlformats.org/officeDocument/2006/relationships/hyperlink" Target="http://www.openstreetmap.org/#map=16/51.2643/4.3217" TargetMode="External"/><Relationship Id="rId10" Type="http://schemas.openxmlformats.org/officeDocument/2006/relationships/hyperlink" Target="http://demo.f4map.com/#lat=50.8853587&amp;lon=4.6902838&amp;zoom=18" TargetMode="External"/><Relationship Id="rId4" Type="http://schemas.openxmlformats.org/officeDocument/2006/relationships/hyperlink" Target="http://www.openstreetmap.org/way/140032173" TargetMode="External"/><Relationship Id="rId9" Type="http://schemas.openxmlformats.org/officeDocument/2006/relationships/hyperlink" Target="http://overpass-turbo.eu/s/nNB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overpass-turbo.eu/s/nNs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://overpass-turbo.eu/s/nNH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penstreetmap.org/#map=9/51.0828/4.2627&amp;layers=C" TargetMode="External"/><Relationship Id="rId5" Type="http://schemas.openxmlformats.org/officeDocument/2006/relationships/hyperlink" Target="http://overpass-turbo.eu/s/nNE" TargetMode="External"/><Relationship Id="rId4" Type="http://schemas.openxmlformats.org/officeDocument/2006/relationships/hyperlink" Target="http://www.openstreetmap.org/#map=18/51.21972/4.41757&amp;layers=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dynacity.anyways.eu/" TargetMode="External"/><Relationship Id="rId5" Type="http://schemas.openxmlformats.org/officeDocument/2006/relationships/hyperlink" Target="http://gent.anyways.eu/" TargetMode="External"/><Relationship Id="rId4" Type="http://schemas.openxmlformats.org/officeDocument/2006/relationships/hyperlink" Target="http://routing.anyways.eu/aarschot2/#16.96/50.98412/4.8324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anyways.eu/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://www.itinero.tech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hyperlink" Target="https://www.meetup.com/OpenStreetMap-Belgium/" TargetMode="External"/><Relationship Id="rId4" Type="http://schemas.openxmlformats.org/officeDocument/2006/relationships/hyperlink" Target="http://www.osm.be/" TargetMode="External"/><Relationship Id="rId9" Type="http://schemas.openxmlformats.org/officeDocument/2006/relationships/hyperlink" Target="mailto:ben@itinero.tech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0580" y="-2381183"/>
            <a:ext cx="14940116" cy="360572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67458"/>
            <a:ext cx="9144000" cy="1166813"/>
          </a:xfrm>
        </p:spPr>
        <p:txBody>
          <a:bodyPr/>
          <a:lstStyle/>
          <a:p>
            <a:r>
              <a:rPr lang="nl-BE" dirty="0" err="1">
                <a:solidFill>
                  <a:schemeClr val="bg1"/>
                </a:solidFill>
                <a:latin typeface="+mn-lt"/>
              </a:rPr>
              <a:t>OpenStreetMap</a:t>
            </a:r>
            <a:endParaRPr lang="nl-BE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09862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nl-BE" dirty="0">
                <a:solidFill>
                  <a:schemeClr val="bg1"/>
                </a:solidFill>
              </a:rPr>
              <a:t>Hulpmiddel voor het beleid. Toepassingsmogelijkheden voor gemeenten.</a:t>
            </a:r>
          </a:p>
          <a:p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Ben Abelshausen</a:t>
            </a:r>
          </a:p>
          <a:p>
            <a:r>
              <a:rPr lang="nl-BE" dirty="0" err="1">
                <a:solidFill>
                  <a:schemeClr val="bg1"/>
                </a:solidFill>
              </a:rPr>
              <a:t>OpenStreetMap</a:t>
            </a:r>
            <a:r>
              <a:rPr lang="nl-BE" dirty="0">
                <a:solidFill>
                  <a:schemeClr val="bg1"/>
                </a:solidFill>
              </a:rPr>
              <a:t> Belgium,</a:t>
            </a:r>
          </a:p>
          <a:p>
            <a:r>
              <a:rPr lang="nl-BE" dirty="0">
                <a:solidFill>
                  <a:schemeClr val="bg1"/>
                </a:solidFill>
              </a:rPr>
              <a:t>Open Knowledge Belgium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370" y="4662581"/>
            <a:ext cx="1605157" cy="1573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850" y="4510463"/>
            <a:ext cx="3579761" cy="157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3409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63519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5000" dirty="0"/>
              <a:t>Google </a:t>
            </a:r>
            <a:r>
              <a:rPr lang="nl-BE" sz="5000" dirty="0" err="1"/>
              <a:t>Maps</a:t>
            </a:r>
            <a:endParaRPr lang="nl-BE" sz="5000" dirty="0"/>
          </a:p>
        </p:txBody>
      </p:sp>
      <p:sp>
        <p:nvSpPr>
          <p:cNvPr id="7" name="TextBox 6"/>
          <p:cNvSpPr txBox="1"/>
          <p:nvPr/>
        </p:nvSpPr>
        <p:spPr>
          <a:xfrm>
            <a:off x="1858926" y="2223203"/>
            <a:ext cx="8474148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000" dirty="0"/>
              <a:t>Motivatie: Reclame</a:t>
            </a:r>
          </a:p>
          <a:p>
            <a:pPr algn="ctr"/>
            <a:r>
              <a:rPr lang="nl-BE" sz="3000" dirty="0"/>
              <a:t>Secundair: user-</a:t>
            </a:r>
            <a:r>
              <a:rPr lang="nl-BE" sz="3000" dirty="0" err="1"/>
              <a:t>experience</a:t>
            </a:r>
            <a:endParaRPr lang="nl-BE" sz="3000" dirty="0"/>
          </a:p>
          <a:p>
            <a:pPr algn="ctr"/>
            <a:endParaRPr lang="nl-BE" sz="3000" dirty="0"/>
          </a:p>
          <a:p>
            <a:pPr algn="ctr"/>
            <a:r>
              <a:rPr lang="nl-BE" sz="3000" dirty="0"/>
              <a:t>Data is niet open en kan enkel door Google gebruikt worden</a:t>
            </a:r>
          </a:p>
        </p:txBody>
      </p:sp>
    </p:spTree>
    <p:extLst>
      <p:ext uri="{BB962C8B-B14F-4D97-AF65-F5344CB8AC3E}">
        <p14:creationId xmlns:p14="http://schemas.microsoft.com/office/powerpoint/2010/main" val="2945351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092" y="-1"/>
            <a:ext cx="7650359" cy="630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702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001" y="-1129"/>
            <a:ext cx="7481177" cy="622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4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164" y="249933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5000" dirty="0"/>
              <a:t>Overheid: GRB, wegenregister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05453" y="2499510"/>
            <a:ext cx="71114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3000" dirty="0"/>
              <a:t>Motivatie: eigen gebruik</a:t>
            </a:r>
          </a:p>
          <a:p>
            <a:pPr algn="ctr"/>
            <a:endParaRPr lang="nl-BE" sz="3000" dirty="0"/>
          </a:p>
          <a:p>
            <a:pPr algn="ctr"/>
            <a:r>
              <a:rPr lang="nl-BE" sz="3000" dirty="0"/>
              <a:t>Data is (soms) open, maar dient een overheidsdoel</a:t>
            </a:r>
          </a:p>
        </p:txBody>
      </p:sp>
    </p:spTree>
    <p:extLst>
      <p:ext uri="{BB962C8B-B14F-4D97-AF65-F5344CB8AC3E}">
        <p14:creationId xmlns:p14="http://schemas.microsoft.com/office/powerpoint/2010/main" val="10375208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3169" y="90642"/>
            <a:ext cx="903767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7500" dirty="0"/>
              <a:t>Community!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226" y="1337137"/>
            <a:ext cx="7321450" cy="486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68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164" y="249933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5000" dirty="0" err="1"/>
              <a:t>OpenStreetMap</a:t>
            </a:r>
            <a:endParaRPr lang="nl-BE" sz="5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6365" y="949496"/>
            <a:ext cx="8747324" cy="5277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50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40658" y="946311"/>
            <a:ext cx="10515600" cy="4919797"/>
          </a:xfrm>
        </p:spPr>
        <p:txBody>
          <a:bodyPr>
            <a:normAutofit/>
          </a:bodyPr>
          <a:lstStyle/>
          <a:p>
            <a:pPr algn="ctr"/>
            <a:r>
              <a:rPr lang="nl-BE" sz="6000" dirty="0" err="1"/>
              <a:t>OpenStreetMap</a:t>
            </a:r>
            <a:r>
              <a:rPr lang="nl-BE" sz="6000" dirty="0"/>
              <a:t> is voor :</a:t>
            </a:r>
            <a:br>
              <a:rPr lang="nl-BE" dirty="0"/>
            </a:br>
            <a:r>
              <a:rPr lang="nl-BE" dirty="0"/>
              <a:t>Professionals in </a:t>
            </a:r>
            <a:r>
              <a:rPr lang="nl-BE" dirty="0" err="1"/>
              <a:t>Geo</a:t>
            </a:r>
            <a:br>
              <a:rPr lang="nl-BE" dirty="0"/>
            </a:br>
            <a:r>
              <a:rPr lang="nl-BE" dirty="0"/>
              <a:t>Mobiliteitsexperts</a:t>
            </a:r>
            <a:br>
              <a:rPr lang="nl-BE" dirty="0"/>
            </a:br>
            <a:r>
              <a:rPr lang="nl-BE" dirty="0"/>
              <a:t>Fietsers &amp; wandelaars</a:t>
            </a:r>
            <a:br>
              <a:rPr lang="nl-BE" dirty="0"/>
            </a:br>
            <a:r>
              <a:rPr lang="nl-BE" dirty="0"/>
              <a:t>Ruimtelijke planners</a:t>
            </a:r>
            <a:br>
              <a:rPr lang="nl-BE" dirty="0"/>
            </a:br>
            <a:r>
              <a:rPr lang="nl-BE" dirty="0"/>
              <a:t>…</a:t>
            </a:r>
            <a:br>
              <a:rPr lang="nl-BE" dirty="0"/>
            </a:b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45417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40658" y="946311"/>
            <a:ext cx="10515600" cy="4919797"/>
          </a:xfrm>
        </p:spPr>
        <p:txBody>
          <a:bodyPr>
            <a:normAutofit/>
          </a:bodyPr>
          <a:lstStyle/>
          <a:p>
            <a:pPr algn="ctr"/>
            <a:r>
              <a:rPr lang="nl-BE" sz="6000" dirty="0" err="1"/>
              <a:t>OpenStreetMap</a:t>
            </a:r>
            <a:r>
              <a:rPr lang="nl-BE" sz="6000" dirty="0"/>
              <a:t> is gemaakt door:</a:t>
            </a:r>
            <a:br>
              <a:rPr lang="nl-BE" dirty="0"/>
            </a:br>
            <a:r>
              <a:rPr lang="nl-BE" dirty="0"/>
              <a:t>Professionals in </a:t>
            </a:r>
            <a:r>
              <a:rPr lang="nl-BE" dirty="0" err="1"/>
              <a:t>Geo</a:t>
            </a:r>
            <a:br>
              <a:rPr lang="nl-BE" dirty="0"/>
            </a:br>
            <a:r>
              <a:rPr lang="nl-BE" dirty="0"/>
              <a:t>Mobiliteitsexperts</a:t>
            </a:r>
            <a:br>
              <a:rPr lang="nl-BE" dirty="0"/>
            </a:br>
            <a:r>
              <a:rPr lang="nl-BE" dirty="0"/>
              <a:t>Fietsers &amp; wandelaars</a:t>
            </a:r>
            <a:br>
              <a:rPr lang="nl-BE" dirty="0"/>
            </a:br>
            <a:r>
              <a:rPr lang="nl-BE" dirty="0"/>
              <a:t>Ruimtelijke planners</a:t>
            </a:r>
            <a:br>
              <a:rPr lang="nl-BE" dirty="0"/>
            </a:br>
            <a:r>
              <a:rPr lang="nl-BE" dirty="0"/>
              <a:t>…</a:t>
            </a:r>
            <a:br>
              <a:rPr lang="nl-BE" dirty="0"/>
            </a:b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0749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840658" y="946311"/>
            <a:ext cx="10515600" cy="4919797"/>
          </a:xfrm>
        </p:spPr>
        <p:txBody>
          <a:bodyPr>
            <a:normAutofit/>
          </a:bodyPr>
          <a:lstStyle/>
          <a:p>
            <a:pPr algn="ctr"/>
            <a:r>
              <a:rPr lang="nl-BE" dirty="0"/>
              <a:t>open-data</a:t>
            </a:r>
            <a:br>
              <a:rPr lang="nl-BE" dirty="0"/>
            </a:b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48339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7200" dirty="0"/>
              <a:t>open-data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49471"/>
            <a:ext cx="10515600" cy="36274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4400" dirty="0"/>
              <a:t>Is </a:t>
            </a:r>
            <a:r>
              <a:rPr lang="nl-BE" sz="4400" dirty="0" err="1"/>
              <a:t>OpenStreetMap</a:t>
            </a:r>
            <a:r>
              <a:rPr lang="nl-BE" sz="4400" dirty="0"/>
              <a:t> nog relevant nu we open-data hebben?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129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7200" dirty="0"/>
              <a:t>Overzicht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sz="4400" dirty="0"/>
              <a:t>Introductie </a:t>
            </a:r>
            <a:r>
              <a:rPr lang="nl-BE" sz="4400" dirty="0" err="1"/>
              <a:t>OpenStreetMap</a:t>
            </a:r>
            <a:r>
              <a:rPr lang="nl-BE" sz="4400" dirty="0"/>
              <a:t>, </a:t>
            </a:r>
            <a:r>
              <a:rPr lang="nl-BE" sz="4400" dirty="0" err="1"/>
              <a:t>crowdsourcing</a:t>
            </a:r>
            <a:r>
              <a:rPr lang="nl-BE" sz="4400" dirty="0"/>
              <a:t> &amp; community</a:t>
            </a:r>
          </a:p>
          <a:p>
            <a:r>
              <a:rPr lang="nl-BE" sz="4400" dirty="0"/>
              <a:t>Open-data</a:t>
            </a:r>
          </a:p>
          <a:p>
            <a:r>
              <a:rPr lang="nl-BE" sz="4400" dirty="0"/>
              <a:t>Mobiliteit</a:t>
            </a:r>
          </a:p>
          <a:p>
            <a:r>
              <a:rPr lang="nl-BE" sz="4400" dirty="0"/>
              <a:t>Werken binnen OSM ecosysteem: Voorbeeld K&amp;S</a:t>
            </a:r>
          </a:p>
          <a:p>
            <a:r>
              <a:rPr lang="nl-BE" sz="4400" dirty="0"/>
              <a:t>Conclusie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02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State of </a:t>
            </a:r>
            <a:r>
              <a:rPr lang="nl-BE" dirty="0" err="1"/>
              <a:t>the</a:t>
            </a:r>
            <a:r>
              <a:rPr lang="nl-BE" dirty="0"/>
              <a:t> map in België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3600" dirty="0"/>
              <a:t>Goede </a:t>
            </a:r>
            <a:r>
              <a:rPr lang="nl-BE" sz="3600" dirty="0" err="1"/>
              <a:t>basemap</a:t>
            </a:r>
            <a:r>
              <a:rPr lang="nl-BE" sz="3600" dirty="0"/>
              <a:t>, bruikbaar als achtergrond kaart</a:t>
            </a:r>
          </a:p>
          <a:p>
            <a:r>
              <a:rPr lang="nl-BE" sz="3600" dirty="0"/>
              <a:t>Goede mobiliteitsdata, bushaltes, </a:t>
            </a:r>
            <a:r>
              <a:rPr lang="nl-BE" sz="3600" dirty="0" err="1"/>
              <a:t>busroutes</a:t>
            </a:r>
            <a:r>
              <a:rPr lang="nl-BE" sz="3600" dirty="0"/>
              <a:t>, stations, trams, sporen, metro, etc.</a:t>
            </a:r>
          </a:p>
          <a:p>
            <a:r>
              <a:rPr lang="nl-BE" sz="3600" dirty="0"/>
              <a:t>Goed wegennetwerk</a:t>
            </a:r>
          </a:p>
          <a:p>
            <a:r>
              <a:rPr lang="nl-BE" sz="3600" dirty="0"/>
              <a:t>Veel werk naar adressen toe.</a:t>
            </a:r>
          </a:p>
          <a:p>
            <a:r>
              <a:rPr lang="nl-BE" sz="3600" dirty="0"/>
              <a:t>Veel werk naar gebouwen toe.</a:t>
            </a:r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2057391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6600" dirty="0"/>
              <a:t>open-data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4800" dirty="0"/>
              <a:t>Overheidsdata is lokaal, probeer een bron te vinden voor België? Of Europa?</a:t>
            </a:r>
          </a:p>
          <a:p>
            <a:r>
              <a:rPr lang="nl-BE" sz="4800" dirty="0"/>
              <a:t>Ooit al een </a:t>
            </a:r>
            <a:r>
              <a:rPr lang="nl-BE" sz="4800" i="1" dirty="0"/>
              <a:t>poging</a:t>
            </a:r>
            <a:r>
              <a:rPr lang="nl-BE" sz="4800" dirty="0"/>
              <a:t> gedaan om data van Vlaanderen samen te gebruiken met data van Brussel?</a:t>
            </a:r>
          </a:p>
        </p:txBody>
      </p:sp>
    </p:spTree>
    <p:extLst>
      <p:ext uri="{BB962C8B-B14F-4D97-AF65-F5344CB8AC3E}">
        <p14:creationId xmlns:p14="http://schemas.microsoft.com/office/powerpoint/2010/main" val="3067261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6600" dirty="0"/>
              <a:t>open-data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sz="4800" dirty="0"/>
              <a:t>Overheidsdata meestal goede kwaliteit maar elke dataset heeft fouten.</a:t>
            </a:r>
          </a:p>
          <a:p>
            <a:pPr lvl="1"/>
            <a:r>
              <a:rPr lang="nl-BE" sz="4400" dirty="0"/>
              <a:t>MAAR: is heel moeilijk om recht te zetten in de bron-data</a:t>
            </a:r>
          </a:p>
        </p:txBody>
      </p:sp>
    </p:spTree>
    <p:extLst>
      <p:ext uri="{BB962C8B-B14F-4D97-AF65-F5344CB8AC3E}">
        <p14:creationId xmlns:p14="http://schemas.microsoft.com/office/powerpoint/2010/main" val="3828832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6600" dirty="0"/>
              <a:t>open-data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l-BE" sz="4800" dirty="0"/>
              <a:t>Overheidsdata is voor en door de overheid:</a:t>
            </a:r>
          </a:p>
          <a:p>
            <a:pPr lvl="1"/>
            <a:r>
              <a:rPr lang="nl-BE" sz="4000" dirty="0"/>
              <a:t>Niet afgestemd op andere </a:t>
            </a:r>
            <a:r>
              <a:rPr lang="nl-BE" sz="4000" dirty="0" err="1"/>
              <a:t>use</a:t>
            </a:r>
            <a:r>
              <a:rPr lang="nl-BE" sz="4000" dirty="0"/>
              <a:t>-cases.</a:t>
            </a:r>
          </a:p>
          <a:p>
            <a:pPr lvl="1"/>
            <a:r>
              <a:rPr lang="nl-BE" sz="4000" dirty="0"/>
              <a:t>Moeilijk om data toe te voegen om de data toch bruikbaar te maken.</a:t>
            </a:r>
          </a:p>
        </p:txBody>
      </p:sp>
    </p:spTree>
    <p:extLst>
      <p:ext uri="{BB962C8B-B14F-4D97-AF65-F5344CB8AC3E}">
        <p14:creationId xmlns:p14="http://schemas.microsoft.com/office/powerpoint/2010/main" val="67421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40658" y="88678"/>
            <a:ext cx="10515600" cy="1325563"/>
          </a:xfrm>
        </p:spPr>
        <p:txBody>
          <a:bodyPr/>
          <a:lstStyle/>
          <a:p>
            <a:r>
              <a:rPr lang="nl-BE" dirty="0"/>
              <a:t>Voorbeelden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68645" y="1105784"/>
            <a:ext cx="11031626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Esprit, Lier: </a:t>
            </a:r>
            <a:r>
              <a:rPr lang="nl-BE" sz="2800" dirty="0">
                <a:hlinkClick r:id="rId4"/>
              </a:rPr>
              <a:t>www.openstreetmap.org/way/140032173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Total, Haven Antwerpen: </a:t>
            </a:r>
            <a:r>
              <a:rPr lang="nl-BE" sz="2800" dirty="0">
                <a:hlinkClick r:id="rId5"/>
              </a:rPr>
              <a:t>http://www.openstreetmap.org/#map=16/51.2643/4.3217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Onze-Lieve-Vrouwekathedraal, Antwerpen: </a:t>
            </a:r>
            <a:r>
              <a:rPr lang="nl-BE" sz="2800" dirty="0">
                <a:hlinkClick r:id="rId6"/>
              </a:rPr>
              <a:t>http://www.openstreetmap.org/way/26495164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Camera’s, Antwerpen: </a:t>
            </a:r>
            <a:r>
              <a:rPr lang="nl-BE" sz="2800" dirty="0">
                <a:hlinkClick r:id="rId7"/>
              </a:rPr>
              <a:t>http://overpass-turbo.eu/s/nNv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Kerken, Mechelen: </a:t>
            </a:r>
            <a:r>
              <a:rPr lang="nl-BE" sz="2800" dirty="0">
                <a:hlinkClick r:id="rId8"/>
              </a:rPr>
              <a:t>http://overpass-turbo.eu/s/nNz</a:t>
            </a:r>
            <a:r>
              <a:rPr lang="nl-BE" sz="2800" dirty="0"/>
              <a:t>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Banken: </a:t>
            </a:r>
            <a:r>
              <a:rPr lang="nl-BE" sz="2800" dirty="0">
                <a:hlinkClick r:id="rId9"/>
              </a:rPr>
              <a:t>http://overpass-turbo.eu/s/nNB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3D-views: </a:t>
            </a:r>
            <a:r>
              <a:rPr lang="nl-BE" sz="2800" dirty="0">
                <a:hlinkClick r:id="rId10"/>
              </a:rPr>
              <a:t>http://demo.f4map.com/#lat=50.8853587&amp;lon=4.6902838&amp;zoom=18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sz="2800" dirty="0"/>
              <a:t>3D-views: </a:t>
            </a:r>
            <a:r>
              <a:rPr lang="nl-BE" sz="2800" dirty="0">
                <a:hlinkClick r:id="rId11"/>
              </a:rPr>
              <a:t>http://demo.f4map.com/#lat=48.8554158&amp;lon=2.2980522&amp;zoom=17&amp;camera.theta=75.539&amp;camera.phi=-135.39</a:t>
            </a:r>
            <a:endParaRPr lang="nl-B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l-BE" sz="2800" dirty="0"/>
          </a:p>
        </p:txBody>
      </p:sp>
    </p:spTree>
    <p:extLst>
      <p:ext uri="{BB962C8B-B14F-4D97-AF65-F5344CB8AC3E}">
        <p14:creationId xmlns:p14="http://schemas.microsoft.com/office/powerpoint/2010/main" val="28175889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Road </a:t>
            </a:r>
            <a:r>
              <a:rPr lang="nl-BE" dirty="0" err="1"/>
              <a:t>completion</a:t>
            </a:r>
            <a:r>
              <a:rPr lang="nl-BE" dirty="0"/>
              <a:t> project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OSM België project!</a:t>
            </a:r>
          </a:p>
          <a:p>
            <a:r>
              <a:rPr lang="nl-BE" dirty="0"/>
              <a:t>Detectie van wijzigingen.</a:t>
            </a:r>
          </a:p>
          <a:p>
            <a:r>
              <a:rPr lang="nl-BE" dirty="0"/>
              <a:t>Detectie van gaten/fouten in OSM-data.</a:t>
            </a:r>
          </a:p>
          <a:p>
            <a:r>
              <a:rPr lang="nl-BE" dirty="0"/>
              <a:t>Detectie van gaten/fouten in overheids-data.</a:t>
            </a:r>
          </a:p>
          <a:p>
            <a:endParaRPr lang="nl-BE" dirty="0"/>
          </a:p>
          <a:p>
            <a:pPr marL="0" indent="0">
              <a:buNone/>
            </a:pPr>
            <a:r>
              <a:rPr lang="nl-BE" dirty="0"/>
              <a:t>Hierdoor kunnen we:</a:t>
            </a:r>
          </a:p>
          <a:p>
            <a:r>
              <a:rPr lang="nl-BE" dirty="0"/>
              <a:t>Kwaliteitsgaranties geven</a:t>
            </a:r>
          </a:p>
          <a:p>
            <a:r>
              <a:rPr lang="nl-BE" dirty="0"/>
              <a:t>Volledigheid garanderen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807" y="306013"/>
            <a:ext cx="1274470" cy="12494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4" y="3729038"/>
            <a:ext cx="571500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869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Road </a:t>
            </a:r>
            <a:r>
              <a:rPr lang="nl-BE" dirty="0" err="1"/>
              <a:t>completion</a:t>
            </a:r>
            <a:r>
              <a:rPr lang="nl-BE" dirty="0"/>
              <a:t> project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sz="4000" dirty="0"/>
              <a:t>Een gratis bron van data, met alles in één database met één datamodel.</a:t>
            </a:r>
          </a:p>
          <a:p>
            <a:r>
              <a:rPr lang="nl-BE" sz="4000" dirty="0"/>
              <a:t>Kwaliteitsgaranties &amp; volledig.</a:t>
            </a:r>
          </a:p>
          <a:p>
            <a:r>
              <a:rPr lang="nl-BE" sz="4000" dirty="0"/>
              <a:t>Bijna altijd up-to-date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4807" y="306013"/>
            <a:ext cx="1274470" cy="12494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264" y="3729038"/>
            <a:ext cx="5715000" cy="244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716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63677" y="2581384"/>
            <a:ext cx="10515600" cy="1325563"/>
          </a:xfrm>
        </p:spPr>
        <p:txBody>
          <a:bodyPr/>
          <a:lstStyle/>
          <a:p>
            <a:pPr algn="ctr"/>
            <a:r>
              <a:rPr lang="nl-BE" dirty="0"/>
              <a:t>mobiliteit</a:t>
            </a:r>
          </a:p>
        </p:txBody>
      </p:sp>
    </p:spTree>
    <p:extLst>
      <p:ext uri="{BB962C8B-B14F-4D97-AF65-F5344CB8AC3E}">
        <p14:creationId xmlns:p14="http://schemas.microsoft.com/office/powerpoint/2010/main" val="34910712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State of </a:t>
            </a:r>
            <a:r>
              <a:rPr lang="nl-BE" dirty="0" err="1"/>
              <a:t>the</a:t>
            </a:r>
            <a:r>
              <a:rPr lang="nl-BE" dirty="0"/>
              <a:t> map, mobiliteit</a:t>
            </a: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nl-BE" sz="4000" dirty="0"/>
              <a:t>Heel goed wegennetwerk, voor zowel auto’s, fietsen, voetgangers. (discussie deze over nieuwe borden)</a:t>
            </a:r>
          </a:p>
          <a:p>
            <a:r>
              <a:rPr lang="nl-BE" sz="4000" dirty="0"/>
              <a:t>Heel goed overzicht van bushaltes, soms beter dan de lijn zelf.</a:t>
            </a:r>
          </a:p>
          <a:p>
            <a:r>
              <a:rPr lang="nl-BE" sz="4000" dirty="0"/>
              <a:t>Heel goede </a:t>
            </a:r>
            <a:r>
              <a:rPr lang="nl-BE" sz="4000" dirty="0" err="1"/>
              <a:t>mapping</a:t>
            </a:r>
            <a:r>
              <a:rPr lang="nl-BE" sz="4000" dirty="0"/>
              <a:t> van stations.</a:t>
            </a:r>
          </a:p>
          <a:p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33977972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State of </a:t>
            </a:r>
            <a:r>
              <a:rPr lang="nl-BE" dirty="0" err="1"/>
              <a:t>the</a:t>
            </a:r>
            <a:r>
              <a:rPr lang="nl-BE" dirty="0"/>
              <a:t> map, mobiliteit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nl-BE" dirty="0"/>
              <a:t> Transit-</a:t>
            </a:r>
            <a:r>
              <a:rPr lang="nl-BE" dirty="0" err="1"/>
              <a:t>layer</a:t>
            </a:r>
            <a:r>
              <a:rPr lang="nl-BE" dirty="0"/>
              <a:t>: </a:t>
            </a:r>
            <a:r>
              <a:rPr lang="nl-BE" dirty="0">
                <a:hlinkClick r:id="rId4"/>
              </a:rPr>
              <a:t>http://www.openstreetmap.org/#map=18/51.21972/4.41757&amp;layers=T</a:t>
            </a:r>
            <a:endParaRPr lang="nl-BE" dirty="0"/>
          </a:p>
          <a:p>
            <a:r>
              <a:rPr lang="nl-BE" dirty="0" err="1"/>
              <a:t>Wechelderzande</a:t>
            </a:r>
            <a:r>
              <a:rPr lang="nl-BE" dirty="0"/>
              <a:t>, Bushaltes: </a:t>
            </a:r>
            <a:r>
              <a:rPr lang="nl-BE" dirty="0">
                <a:hlinkClick r:id="rId5"/>
              </a:rPr>
              <a:t>http://overpass-turbo.eu/s/nNE</a:t>
            </a:r>
            <a:endParaRPr lang="nl-BE" dirty="0"/>
          </a:p>
          <a:p>
            <a:r>
              <a:rPr lang="nl-BE" dirty="0" err="1"/>
              <a:t>Cycle</a:t>
            </a:r>
            <a:r>
              <a:rPr lang="nl-BE" dirty="0"/>
              <a:t> map: </a:t>
            </a:r>
            <a:r>
              <a:rPr lang="nl-BE" dirty="0">
                <a:hlinkClick r:id="rId6"/>
              </a:rPr>
              <a:t>http://www.openstreetmap.org/#map=9/51.0828/4.2627&amp;layers=C</a:t>
            </a:r>
            <a:endParaRPr lang="nl-BE" dirty="0"/>
          </a:p>
          <a:p>
            <a:r>
              <a:rPr lang="nl-BE" dirty="0"/>
              <a:t>Knooppunten: </a:t>
            </a:r>
            <a:r>
              <a:rPr lang="nl-BE" dirty="0">
                <a:hlinkClick r:id="rId7"/>
              </a:rPr>
              <a:t>http://overpass-turbo.eu/s/nNH</a:t>
            </a:r>
            <a:endParaRPr lang="nl-BE" dirty="0"/>
          </a:p>
          <a:p>
            <a:r>
              <a:rPr lang="nl-BE" dirty="0"/>
              <a:t>Velo Stations, Antwerpen: </a:t>
            </a:r>
            <a:r>
              <a:rPr lang="nl-BE" dirty="0">
                <a:hlinkClick r:id="rId8"/>
              </a:rPr>
              <a:t>http://overpass-turbo.eu/s/nNs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19743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0"/>
            <a:ext cx="121920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20000" dirty="0"/>
              <a:t>Map </a:t>
            </a:r>
            <a:r>
              <a:rPr lang="nl-BE" sz="20000" dirty="0" err="1"/>
              <a:t>the</a:t>
            </a:r>
            <a:r>
              <a:rPr lang="nl-BE" sz="20000" dirty="0"/>
              <a:t> World!</a:t>
            </a:r>
          </a:p>
        </p:txBody>
      </p:sp>
    </p:spTree>
    <p:extLst>
      <p:ext uri="{BB962C8B-B14F-4D97-AF65-F5344CB8AC3E}">
        <p14:creationId xmlns:p14="http://schemas.microsoft.com/office/powerpoint/2010/main" val="41785192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Ruwe data is belangrijk!</a:t>
            </a: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4000" dirty="0"/>
              <a:t>Voorbeeld:</a:t>
            </a:r>
          </a:p>
          <a:p>
            <a:pPr marL="0" indent="0">
              <a:buNone/>
            </a:pPr>
            <a:r>
              <a:rPr lang="nl-BE" sz="4000" dirty="0">
                <a:hlinkClick r:id="rId4"/>
              </a:rPr>
              <a:t>http://routing.anyways.eu/aarschot2/#16.96/50.98412/4.83245</a:t>
            </a:r>
            <a:endParaRPr lang="nl-BE" sz="4000" dirty="0"/>
          </a:p>
          <a:p>
            <a:pPr marL="0" indent="0">
              <a:buNone/>
            </a:pPr>
            <a:r>
              <a:rPr lang="nl-BE" sz="4000" dirty="0">
                <a:hlinkClick r:id="rId5"/>
              </a:rPr>
              <a:t>http://gent.anyways.eu/</a:t>
            </a:r>
            <a:endParaRPr lang="nl-BE" sz="4000" dirty="0"/>
          </a:p>
          <a:p>
            <a:pPr marL="0" indent="0">
              <a:buNone/>
            </a:pPr>
            <a:r>
              <a:rPr lang="nl-BE" sz="4000" dirty="0">
                <a:hlinkClick r:id="rId6"/>
              </a:rPr>
              <a:t>http://dynacity.anyways.eu/</a:t>
            </a:r>
            <a:endParaRPr lang="nl-BE" sz="4000" dirty="0"/>
          </a:p>
          <a:p>
            <a:pPr marL="0" indent="0">
              <a:buNone/>
            </a:pPr>
            <a:endParaRPr lang="nl-BE" sz="4000" dirty="0"/>
          </a:p>
          <a:p>
            <a:pPr marL="0" indent="0">
              <a:buNone/>
            </a:pPr>
            <a:endParaRPr lang="nl-BE" sz="4000" dirty="0"/>
          </a:p>
          <a:p>
            <a:pPr marL="0" indent="0">
              <a:buNone/>
            </a:pPr>
            <a:endParaRPr lang="nl-BE" sz="4000" dirty="0"/>
          </a:p>
          <a:p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108819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63677" y="2581384"/>
            <a:ext cx="10515600" cy="1325563"/>
          </a:xfrm>
        </p:spPr>
        <p:txBody>
          <a:bodyPr/>
          <a:lstStyle/>
          <a:p>
            <a:pPr algn="ctr"/>
            <a:r>
              <a:rPr lang="nl-BE" dirty="0"/>
              <a:t>werken binnen het OSM ecosysteem</a:t>
            </a:r>
          </a:p>
        </p:txBody>
      </p:sp>
    </p:spTree>
    <p:extLst>
      <p:ext uri="{BB962C8B-B14F-4D97-AF65-F5344CB8AC3E}">
        <p14:creationId xmlns:p14="http://schemas.microsoft.com/office/powerpoint/2010/main" val="599664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Werken binnen het OSM ecosysteem</a:t>
            </a: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838200" y="1851659"/>
            <a:ext cx="10515600" cy="43253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4000" dirty="0"/>
              <a:t>Voorbeeld Kind &amp; Samenleving VZW:</a:t>
            </a:r>
          </a:p>
          <a:p>
            <a:pPr marL="0" indent="0">
              <a:buNone/>
            </a:pPr>
            <a:endParaRPr lang="nl-BE" sz="4000" dirty="0"/>
          </a:p>
          <a:p>
            <a:pPr marL="0" indent="0">
              <a:buNone/>
            </a:pPr>
            <a:r>
              <a:rPr lang="nl-BE" sz="4000" dirty="0"/>
              <a:t>Werken binnen het OSM ecosysteem, </a:t>
            </a:r>
            <a:r>
              <a:rPr lang="nl-BE" sz="4000" dirty="0" err="1"/>
              <a:t>mapping</a:t>
            </a:r>
            <a:r>
              <a:rPr lang="nl-BE" sz="4000" dirty="0"/>
              <a:t> van de bestaande situatie kan deel zijn van een project.</a:t>
            </a:r>
          </a:p>
        </p:txBody>
      </p:sp>
    </p:spTree>
    <p:extLst>
      <p:ext uri="{BB962C8B-B14F-4D97-AF65-F5344CB8AC3E}">
        <p14:creationId xmlns:p14="http://schemas.microsoft.com/office/powerpoint/2010/main" val="10338123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Werken binnen het OSM ecosysteem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54" y="1690688"/>
            <a:ext cx="5350546" cy="4012910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5187792" cy="401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8103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Werken binnen het OSM ecosysteem</a:t>
            </a:r>
          </a:p>
        </p:txBody>
      </p:sp>
      <p:sp>
        <p:nvSpPr>
          <p:cNvPr id="8" name="Content Placeholder 8"/>
          <p:cNvSpPr>
            <a:spLocks noGrp="1"/>
          </p:cNvSpPr>
          <p:nvPr>
            <p:ph idx="1"/>
          </p:nvPr>
        </p:nvSpPr>
        <p:spPr>
          <a:xfrm>
            <a:off x="838200" y="1851659"/>
            <a:ext cx="10515600" cy="43253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sz="4000" dirty="0"/>
              <a:t>Vooral gebruikt als :</a:t>
            </a:r>
          </a:p>
          <a:p>
            <a:pPr marL="0" indent="0">
              <a:buNone/>
            </a:pPr>
            <a:endParaRPr lang="nl-BE" sz="4000" dirty="0"/>
          </a:p>
          <a:p>
            <a:r>
              <a:rPr lang="nl-BE" sz="4000" dirty="0"/>
              <a:t>Er geen (goede) data beschikbaar is.</a:t>
            </a:r>
          </a:p>
          <a:p>
            <a:r>
              <a:rPr lang="nl-BE" sz="4000" dirty="0"/>
              <a:t>Participatie belangrijk is.</a:t>
            </a:r>
          </a:p>
          <a:p>
            <a:r>
              <a:rPr lang="nl-BE" sz="4000" dirty="0"/>
              <a:t>Meerdere projecten in dezelfde regio.</a:t>
            </a:r>
          </a:p>
          <a:p>
            <a:pPr marL="0" indent="0">
              <a:buNone/>
            </a:pPr>
            <a:endParaRPr lang="nl-BE" sz="4000" dirty="0"/>
          </a:p>
          <a:p>
            <a:pPr marL="0" indent="0">
              <a:buNone/>
            </a:pPr>
            <a:endParaRPr lang="nl-BE" sz="4000" dirty="0"/>
          </a:p>
        </p:txBody>
      </p:sp>
    </p:spTree>
    <p:extLst>
      <p:ext uri="{BB962C8B-B14F-4D97-AF65-F5344CB8AC3E}">
        <p14:creationId xmlns:p14="http://schemas.microsoft.com/office/powerpoint/2010/main" val="9050727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63677" y="2581384"/>
            <a:ext cx="10515600" cy="1325563"/>
          </a:xfrm>
        </p:spPr>
        <p:txBody>
          <a:bodyPr/>
          <a:lstStyle/>
          <a:p>
            <a:pPr algn="ctr"/>
            <a:r>
              <a:rPr lang="nl-BE" dirty="0"/>
              <a:t>conclusie</a:t>
            </a:r>
          </a:p>
        </p:txBody>
      </p:sp>
    </p:spTree>
    <p:extLst>
      <p:ext uri="{BB962C8B-B14F-4D97-AF65-F5344CB8AC3E}">
        <p14:creationId xmlns:p14="http://schemas.microsoft.com/office/powerpoint/2010/main" val="18891078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63677" y="3822147"/>
            <a:ext cx="10515600" cy="1325563"/>
          </a:xfrm>
        </p:spPr>
        <p:txBody>
          <a:bodyPr/>
          <a:lstStyle/>
          <a:p>
            <a:pPr algn="ctr"/>
            <a:r>
              <a:rPr lang="nl-BE" dirty="0"/>
              <a:t>Laten we die </a:t>
            </a:r>
            <a:r>
              <a:rPr lang="nl-BE" dirty="0" err="1"/>
              <a:t>crowdsourcen</a:t>
            </a:r>
            <a:r>
              <a:rPr lang="nl-BE" dirty="0"/>
              <a:t>…</a:t>
            </a:r>
          </a:p>
        </p:txBody>
      </p:sp>
      <p:sp>
        <p:nvSpPr>
          <p:cNvPr id="6" name="Title 6"/>
          <p:cNvSpPr txBox="1">
            <a:spLocks/>
          </p:cNvSpPr>
          <p:nvPr/>
        </p:nvSpPr>
        <p:spPr>
          <a:xfrm>
            <a:off x="663677" y="183488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l-BE" dirty="0"/>
              <a:t>conclusie</a:t>
            </a:r>
          </a:p>
        </p:txBody>
      </p:sp>
    </p:spTree>
    <p:extLst>
      <p:ext uri="{BB962C8B-B14F-4D97-AF65-F5344CB8AC3E}">
        <p14:creationId xmlns:p14="http://schemas.microsoft.com/office/powerpoint/2010/main" val="457450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OpenStreetMap</a:t>
            </a:r>
            <a:r>
              <a:rPr lang="nl-BE" dirty="0"/>
              <a:t> België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630" y="86922"/>
            <a:ext cx="1635842" cy="1603766"/>
          </a:xfrm>
          <a:prstGeom prst="rect">
            <a:avLst/>
          </a:prstGeom>
        </p:spPr>
      </p:pic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38200" y="1690688"/>
            <a:ext cx="696277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l-BE" dirty="0"/>
              <a:t>DOEL: Ondersteunen &amp; faciliteren van de OSM community in België</a:t>
            </a:r>
          </a:p>
          <a:p>
            <a:pPr marL="0" indent="0">
              <a:buNone/>
            </a:pPr>
            <a:r>
              <a:rPr lang="nl-BE" dirty="0">
                <a:hlinkClick r:id="rId4"/>
              </a:rPr>
              <a:t>www.osm.be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@</a:t>
            </a:r>
            <a:r>
              <a:rPr lang="nl-BE" dirty="0" err="1"/>
              <a:t>osm_be</a:t>
            </a:r>
            <a:endParaRPr lang="nl-BE" dirty="0"/>
          </a:p>
          <a:p>
            <a:pPr marL="0" indent="0">
              <a:buNone/>
            </a:pPr>
            <a:r>
              <a:rPr lang="nl-BE" dirty="0">
                <a:hlinkClick r:id="rId5"/>
              </a:rPr>
              <a:t>https://www.meetup.com/OpenStreetMap-Belgium/</a:t>
            </a:r>
            <a:endParaRPr lang="nl-BE" dirty="0"/>
          </a:p>
          <a:p>
            <a:r>
              <a:rPr lang="nl-BE" dirty="0"/>
              <a:t>Iedereen welkom, maar geen vereiste om te mappen!</a:t>
            </a:r>
          </a:p>
          <a:p>
            <a:r>
              <a:rPr lang="nl-BE" dirty="0"/>
              <a:t>Wij doen </a:t>
            </a:r>
            <a:r>
              <a:rPr lang="nl-BE" dirty="0" err="1"/>
              <a:t>meetups</a:t>
            </a:r>
            <a:r>
              <a:rPr lang="nl-BE" dirty="0"/>
              <a:t>, workshops &amp; </a:t>
            </a:r>
            <a:r>
              <a:rPr lang="nl-BE" dirty="0" err="1"/>
              <a:t>hackdays</a:t>
            </a:r>
            <a:r>
              <a:rPr lang="nl-BE" dirty="0"/>
              <a:t>.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968" y="154391"/>
            <a:ext cx="4034303" cy="2682969"/>
          </a:xfrm>
          <a:prstGeom prst="rect">
            <a:avLst/>
          </a:prstGeom>
        </p:spPr>
      </p:pic>
      <p:sp>
        <p:nvSpPr>
          <p:cNvPr id="16" name="Content Placeholder 13"/>
          <p:cNvSpPr txBox="1">
            <a:spLocks/>
          </p:cNvSpPr>
          <p:nvPr/>
        </p:nvSpPr>
        <p:spPr>
          <a:xfrm>
            <a:off x="7965967" y="3003432"/>
            <a:ext cx="4034303" cy="3047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BE" dirty="0"/>
              <a:t>Ben Abelshausen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/>
              <a:t>Board member, Open Knowledge Belgium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 err="1"/>
              <a:t>Mobility</a:t>
            </a:r>
            <a:r>
              <a:rPr lang="nl-BE" sz="2000" dirty="0"/>
              <a:t> &amp; Routeplanning Expert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>
                <a:hlinkClick r:id="rId7"/>
              </a:rPr>
              <a:t>www.itinero.tech</a:t>
            </a:r>
            <a:endParaRPr lang="nl-BE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>
                <a:hlinkClick r:id="rId8"/>
              </a:rPr>
              <a:t>www.anyways.eu</a:t>
            </a:r>
            <a:endParaRPr lang="nl-BE" sz="20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BE" sz="2000" dirty="0" err="1">
                <a:hlinkClick r:id="rId9"/>
              </a:rPr>
              <a:t>ben@itinero.tech</a:t>
            </a:r>
            <a:endParaRPr lang="nl-BE" sz="2000" dirty="0"/>
          </a:p>
          <a:p>
            <a:pPr marL="0" indent="0">
              <a:buFont typeface="Arial" panose="020B0604020202020204" pitchFamily="34" charset="0"/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147230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3280410"/>
            <a:ext cx="1219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100" dirty="0"/>
              <a:t>Wij mappen België</a:t>
            </a:r>
          </a:p>
        </p:txBody>
      </p:sp>
    </p:spTree>
    <p:extLst>
      <p:ext uri="{BB962C8B-B14F-4D97-AF65-F5344CB8AC3E}">
        <p14:creationId xmlns:p14="http://schemas.microsoft.com/office/powerpoint/2010/main" val="779910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9374" y="1419712"/>
            <a:ext cx="9037674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7500" dirty="0" err="1"/>
              <a:t>OpenStreetMap</a:t>
            </a:r>
            <a:r>
              <a:rPr lang="nl-BE" sz="7500" dirty="0"/>
              <a:t> </a:t>
            </a:r>
          </a:p>
          <a:p>
            <a:pPr algn="ctr"/>
            <a:r>
              <a:rPr lang="nl-BE" sz="7500" dirty="0"/>
              <a:t>=</a:t>
            </a:r>
          </a:p>
          <a:p>
            <a:pPr algn="ctr"/>
            <a:r>
              <a:rPr lang="nl-BE" sz="7500" dirty="0"/>
              <a:t>Actieve </a:t>
            </a:r>
            <a:r>
              <a:rPr lang="nl-BE" sz="7500" dirty="0" err="1"/>
              <a:t>Crowdsourcing</a:t>
            </a:r>
            <a:endParaRPr lang="nl-BE" sz="7500" dirty="0"/>
          </a:p>
        </p:txBody>
      </p:sp>
    </p:spTree>
    <p:extLst>
      <p:ext uri="{BB962C8B-B14F-4D97-AF65-F5344CB8AC3E}">
        <p14:creationId xmlns:p14="http://schemas.microsoft.com/office/powerpoint/2010/main" val="1646508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3169" y="90642"/>
            <a:ext cx="903767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7500" dirty="0"/>
              <a:t>Community!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226" y="1337137"/>
            <a:ext cx="7321450" cy="486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394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93169" y="90642"/>
            <a:ext cx="9037674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7500" dirty="0"/>
              <a:t>Community!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45" y="1743136"/>
            <a:ext cx="6008070" cy="33612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006" y="1818370"/>
            <a:ext cx="6072924" cy="3459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637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2823210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5000" dirty="0"/>
              <a:t>Wat mappen we in OSM?</a:t>
            </a:r>
          </a:p>
        </p:txBody>
      </p:sp>
    </p:spTree>
    <p:extLst>
      <p:ext uri="{BB962C8B-B14F-4D97-AF65-F5344CB8AC3E}">
        <p14:creationId xmlns:p14="http://schemas.microsoft.com/office/powerpoint/2010/main" val="637324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6258" y="6226615"/>
            <a:ext cx="644013" cy="63138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432" y="6236075"/>
            <a:ext cx="1415845" cy="621925"/>
          </a:xfrm>
          <a:prstGeom prst="rect">
            <a:avLst/>
          </a:prstGeom>
        </p:spPr>
      </p:pic>
      <p:pic>
        <p:nvPicPr>
          <p:cNvPr id="5" name="image04.png" descr="osm-google-grb.png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679677" y="1378317"/>
            <a:ext cx="10962974" cy="3719914"/>
          </a:xfrm>
          <a:prstGeom prst="rect">
            <a:avLst/>
          </a:prstGeom>
          <a:ln/>
        </p:spPr>
      </p:pic>
      <p:sp>
        <p:nvSpPr>
          <p:cNvPr id="6" name="TextBox 5"/>
          <p:cNvSpPr txBox="1"/>
          <p:nvPr/>
        </p:nvSpPr>
        <p:spPr>
          <a:xfrm>
            <a:off x="65164" y="249933"/>
            <a:ext cx="12192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5000" dirty="0"/>
              <a:t>Wat mappen we in OSM?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69442" y="5210952"/>
            <a:ext cx="847414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3000" dirty="0"/>
              <a:t>Alle kaarten hebben een ‘kleur’…</a:t>
            </a:r>
          </a:p>
        </p:txBody>
      </p:sp>
    </p:spTree>
    <p:extLst>
      <p:ext uri="{BB962C8B-B14F-4D97-AF65-F5344CB8AC3E}">
        <p14:creationId xmlns:p14="http://schemas.microsoft.com/office/powerpoint/2010/main" val="716602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769</Words>
  <Application>Microsoft Office PowerPoint</Application>
  <PresentationFormat>Widescreen</PresentationFormat>
  <Paragraphs>122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OpenStreetMap</vt:lpstr>
      <vt:lpstr>Overzicht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OpenStreetMap is voor : Professionals in Geo Mobiliteitsexperts Fietsers &amp; wandelaars Ruimtelijke planners … </vt:lpstr>
      <vt:lpstr>OpenStreetMap is gemaakt door: Professionals in Geo Mobiliteitsexperts Fietsers &amp; wandelaars Ruimtelijke planners … </vt:lpstr>
      <vt:lpstr>open-data </vt:lpstr>
      <vt:lpstr>open-data</vt:lpstr>
      <vt:lpstr>State of the map in België</vt:lpstr>
      <vt:lpstr>open-data</vt:lpstr>
      <vt:lpstr>open-data</vt:lpstr>
      <vt:lpstr>open-data</vt:lpstr>
      <vt:lpstr>Voorbeelden</vt:lpstr>
      <vt:lpstr>Road completion project</vt:lpstr>
      <vt:lpstr>Road completion project</vt:lpstr>
      <vt:lpstr>mobiliteit</vt:lpstr>
      <vt:lpstr>State of the map, mobiliteit</vt:lpstr>
      <vt:lpstr>State of the map, mobiliteit</vt:lpstr>
      <vt:lpstr>Ruwe data is belangrijk!</vt:lpstr>
      <vt:lpstr>werken binnen het OSM ecosysteem</vt:lpstr>
      <vt:lpstr>Werken binnen het OSM ecosysteem</vt:lpstr>
      <vt:lpstr>Werken binnen het OSM ecosysteem</vt:lpstr>
      <vt:lpstr>Werken binnen het OSM ecosysteem</vt:lpstr>
      <vt:lpstr>conclusie</vt:lpstr>
      <vt:lpstr>Laten we die crowdsourcen…</vt:lpstr>
      <vt:lpstr>OpenStreetMap België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OpenStreetMap</dc:title>
  <dc:creator>Ben Abelshausen</dc:creator>
  <cp:lastModifiedBy>Ben Abelshausen</cp:lastModifiedBy>
  <cp:revision>30</cp:revision>
  <dcterms:created xsi:type="dcterms:W3CDTF">2017-03-26T13:02:02Z</dcterms:created>
  <dcterms:modified xsi:type="dcterms:W3CDTF">2017-03-29T20:04:17Z</dcterms:modified>
</cp:coreProperties>
</file>

<file path=docProps/thumbnail.jpeg>
</file>